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66" r:id="rId2"/>
    <p:sldId id="271" r:id="rId3"/>
    <p:sldId id="279" r:id="rId4"/>
    <p:sldId id="273" r:id="rId5"/>
    <p:sldId id="272" r:id="rId6"/>
    <p:sldId id="275" r:id="rId7"/>
    <p:sldId id="276" r:id="rId8"/>
    <p:sldId id="268" r:id="rId9"/>
    <p:sldId id="336" r:id="rId10"/>
    <p:sldId id="332" r:id="rId11"/>
    <p:sldId id="320" r:id="rId12"/>
    <p:sldId id="333" r:id="rId13"/>
    <p:sldId id="269" r:id="rId14"/>
    <p:sldId id="346" r:id="rId15"/>
    <p:sldId id="295" r:id="rId16"/>
    <p:sldId id="311" r:id="rId17"/>
    <p:sldId id="296" r:id="rId18"/>
    <p:sldId id="321" r:id="rId19"/>
    <p:sldId id="337" r:id="rId20"/>
    <p:sldId id="298" r:id="rId21"/>
    <p:sldId id="312" r:id="rId22"/>
    <p:sldId id="297" r:id="rId23"/>
    <p:sldId id="322" r:id="rId24"/>
    <p:sldId id="338" r:id="rId25"/>
    <p:sldId id="299" r:id="rId26"/>
    <p:sldId id="313" r:id="rId27"/>
    <p:sldId id="301" r:id="rId28"/>
    <p:sldId id="323" r:id="rId29"/>
    <p:sldId id="339" r:id="rId30"/>
    <p:sldId id="302" r:id="rId31"/>
    <p:sldId id="314" r:id="rId32"/>
    <p:sldId id="303" r:id="rId33"/>
    <p:sldId id="324" r:id="rId34"/>
    <p:sldId id="340" r:id="rId35"/>
    <p:sldId id="304" r:id="rId36"/>
    <p:sldId id="315" r:id="rId37"/>
    <p:sldId id="305" r:id="rId38"/>
    <p:sldId id="325" r:id="rId39"/>
    <p:sldId id="341" r:id="rId40"/>
    <p:sldId id="306" r:id="rId41"/>
    <p:sldId id="316" r:id="rId42"/>
    <p:sldId id="307" r:id="rId43"/>
    <p:sldId id="326" r:id="rId44"/>
    <p:sldId id="342" r:id="rId45"/>
    <p:sldId id="308" r:id="rId46"/>
    <p:sldId id="317" r:id="rId47"/>
    <p:sldId id="309" r:id="rId48"/>
    <p:sldId id="327" r:id="rId49"/>
    <p:sldId id="343" r:id="rId50"/>
    <p:sldId id="300" r:id="rId51"/>
    <p:sldId id="318" r:id="rId52"/>
    <p:sldId id="310" r:id="rId53"/>
    <p:sldId id="328" r:id="rId54"/>
    <p:sldId id="345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7A8DE-5297-404B-880A-6BCA566EDF89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59651-124F-483A-A77E-D46A6C73D7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0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63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85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31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31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817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369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96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43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41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74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15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76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75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79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66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E97E73-8DF6-4909-BB80-510B4EF84BB2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EA567-E8CB-471A-A3F5-5E00C8B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09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66655" y="1964267"/>
            <a:ext cx="7793470" cy="2421464"/>
          </a:xfrm>
        </p:spPr>
        <p:txBody>
          <a:bodyPr>
            <a:noAutofit/>
          </a:bodyPr>
          <a:lstStyle/>
          <a:p>
            <a:r>
              <a:rPr lang="ru-RU" sz="4400" dirty="0">
                <a:latin typeface="Linux Libertine"/>
              </a:rPr>
              <a:t>Сравнительный анализ финансовых систем Китая, Индии с 15 другими странами БРИКС, АСЕАН и Запада</a:t>
            </a:r>
            <a:endParaRPr lang="ru-RU" sz="4400" dirty="0">
              <a:latin typeface="Linux Libertine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71581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Linux Libertine"/>
              </a:rPr>
              <a:t>Доклад подготовил:</a:t>
            </a:r>
          </a:p>
          <a:p>
            <a:r>
              <a:rPr lang="ru-RU" dirty="0">
                <a:latin typeface="Linux Libertine"/>
              </a:rPr>
              <a:t>Б.Д. </a:t>
            </a:r>
            <a:r>
              <a:rPr lang="ru-RU" dirty="0" smtClean="0">
                <a:latin typeface="Linux Libertine"/>
              </a:rPr>
              <a:t>Клюкин</a:t>
            </a:r>
            <a:endParaRPr lang="en-US" dirty="0" smtClean="0">
              <a:latin typeface="Linux Libertine"/>
            </a:endParaRPr>
          </a:p>
          <a:p>
            <a:r>
              <a:rPr lang="ru-RU" dirty="0" smtClean="0">
                <a:latin typeface="Linux Libertine"/>
              </a:rPr>
              <a:t>ИСАА МГУ</a:t>
            </a:r>
            <a:endParaRPr lang="en-US" dirty="0" smtClean="0">
              <a:latin typeface="Linux Libertine"/>
            </a:endParaRPr>
          </a:p>
          <a:p>
            <a:r>
              <a:rPr lang="ru-RU" dirty="0" smtClean="0">
                <a:latin typeface="Linux Libertine"/>
              </a:rPr>
              <a:t>аспирант</a:t>
            </a:r>
          </a:p>
        </p:txBody>
      </p:sp>
    </p:spTree>
    <p:extLst>
      <p:ext uri="{BB962C8B-B14F-4D97-AF65-F5344CB8AC3E}">
        <p14:creationId xmlns:p14="http://schemas.microsoft.com/office/powerpoint/2010/main" val="26584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41737" y="143782"/>
            <a:ext cx="22492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Linux Libertine"/>
              </a:rPr>
              <a:t>Темп </a:t>
            </a:r>
            <a:r>
              <a:rPr lang="ru-RU" sz="2800" b="1" dirty="0">
                <a:latin typeface="Linux Libertine"/>
              </a:rPr>
              <a:t>прироста ВВП/душа (ППС, 2021</a:t>
            </a:r>
            <a:r>
              <a:rPr lang="ru-RU" sz="2800" b="1" dirty="0" smtClean="0">
                <a:latin typeface="Linux Libertine"/>
              </a:rPr>
              <a:t>)</a:t>
            </a:r>
            <a:endParaRPr lang="ru-RU" sz="2800" b="0" i="1" dirty="0" smtClean="0">
              <a:effectLst/>
              <a:latin typeface="Linux Libertin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/>
          <a:stretch/>
        </p:blipFill>
        <p:spPr>
          <a:xfrm>
            <a:off x="2490951" y="517833"/>
            <a:ext cx="6933019" cy="578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7"/>
          <a:stretch/>
        </p:blipFill>
        <p:spPr>
          <a:xfrm>
            <a:off x="9786085" y="1271030"/>
            <a:ext cx="2217614" cy="42768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23592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Темп </a:t>
            </a:r>
            <a:r>
              <a:rPr lang="ru-RU" sz="2800" b="1" dirty="0">
                <a:latin typeface="Linux Libertine"/>
              </a:rPr>
              <a:t>прироста ВВП/душа (ППС, 2021</a:t>
            </a:r>
            <a:r>
              <a:rPr lang="ru-RU" sz="2800" b="1" dirty="0" smtClean="0">
                <a:latin typeface="Linux Libertine"/>
              </a:rPr>
              <a:t>),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16" y="617214"/>
            <a:ext cx="7388367" cy="56235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6096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Тест </a:t>
            </a:r>
            <a:r>
              <a:rPr lang="ru-RU" sz="2800" b="1" dirty="0" err="1" smtClean="0">
                <a:latin typeface="Linux Libertine"/>
              </a:rPr>
              <a:t>Тьюки</a:t>
            </a:r>
            <a:endParaRPr lang="ru-RU" sz="2800" b="1" dirty="0" smtClean="0">
              <a:latin typeface="Linux Libertine"/>
            </a:endParaRPr>
          </a:p>
          <a:p>
            <a:pPr algn="ctr"/>
            <a:r>
              <a:rPr lang="ru-RU" sz="2800" b="1" dirty="0" smtClean="0">
                <a:latin typeface="Linux Libertine"/>
              </a:rPr>
              <a:t>Темп </a:t>
            </a:r>
            <a:r>
              <a:rPr lang="ru-RU" sz="2800" b="1" dirty="0">
                <a:latin typeface="Linux Libertine"/>
              </a:rPr>
              <a:t>прироста ВВП/душа (ППС, 2021</a:t>
            </a:r>
            <a:r>
              <a:rPr lang="ru-RU" sz="2800" b="1" dirty="0" smtClean="0">
                <a:latin typeface="Linux Libertine"/>
              </a:rPr>
              <a:t>)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582499"/>
              </p:ext>
            </p:extLst>
          </p:nvPr>
        </p:nvGraphicFramePr>
        <p:xfrm>
          <a:off x="600540" y="1087643"/>
          <a:ext cx="10799996" cy="4680007"/>
        </p:xfrm>
        <a:graphic>
          <a:graphicData uri="http://schemas.openxmlformats.org/drawingml/2006/table">
            <a:tbl>
              <a:tblPr/>
              <a:tblGrid>
                <a:gridCol w="1566412">
                  <a:extLst>
                    <a:ext uri="{9D8B030D-6E8A-4147-A177-3AD203B41FA5}">
                      <a16:colId xmlns:a16="http://schemas.microsoft.com/office/drawing/2014/main" val="1672591074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2942543424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3563848769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889588082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2082395659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353885605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526550816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675544550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1750092700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3922991521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1008637446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2555799069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4265717707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1874551269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2587968513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2547512471"/>
                    </a:ext>
                  </a:extLst>
                </a:gridCol>
                <a:gridCol w="577099">
                  <a:extLst>
                    <a:ext uri="{9D8B030D-6E8A-4147-A177-3AD203B41FA5}">
                      <a16:colId xmlns:a16="http://schemas.microsoft.com/office/drawing/2014/main" val="14293846"/>
                    </a:ext>
                  </a:extLst>
                </a:gridCol>
              </a:tblGrid>
              <a:tr h="9027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8628" marR="8628" marT="862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39178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growth_rate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68706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67175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54450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49410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0,024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0,040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0,427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257935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0,860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0,925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0,950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29108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0,167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180055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0,573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89030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0,357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0,469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0,975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0,820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0,134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085046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0,743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0,865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6090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0,960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0,837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0,779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89763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0,832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0,962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0,531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58845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0,939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0,937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0,608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54642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0,038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0,457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0,899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0,934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00389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0,558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0,954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38825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0,620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0,734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0,959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0,308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0,723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048"/>
                  </a:ext>
                </a:extLst>
              </a:tr>
              <a:tr h="222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77652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0,109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0,717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0,983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0,991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0,911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8" marR="8628" marT="8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66477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7892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3365" y="130042"/>
            <a:ext cx="11794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Отдельные диаграммы рассеяния: </a:t>
            </a:r>
            <a:endParaRPr lang="en-US" sz="2800" b="1" dirty="0" smtClean="0">
              <a:latin typeface="Linux Libertine"/>
            </a:endParaRPr>
          </a:p>
          <a:p>
            <a:pPr algn="ctr"/>
            <a:r>
              <a:rPr lang="en-US" sz="2000" i="1" dirty="0" smtClean="0">
                <a:latin typeface="Linux Libertine"/>
              </a:rPr>
              <a:t>(</a:t>
            </a:r>
            <a:r>
              <a:rPr lang="ru-RU" sz="2000" i="1" dirty="0" smtClean="0">
                <a:latin typeface="Linux Libertine"/>
              </a:rPr>
              <a:t>с разбивкой по странам</a:t>
            </a:r>
            <a:r>
              <a:rPr lang="en-US" sz="2000" i="1" dirty="0" smtClean="0">
                <a:latin typeface="Linux Libertine"/>
              </a:rPr>
              <a:t>)</a:t>
            </a:r>
            <a:endParaRPr lang="ru-RU" sz="2000" u="sng" dirty="0" smtClean="0">
              <a:latin typeface="Linux Libertine"/>
            </a:endParaRPr>
          </a:p>
          <a:p>
            <a:pPr algn="ctr"/>
            <a:r>
              <a:rPr lang="ru-RU" sz="2400" dirty="0" smtClean="0">
                <a:latin typeface="Linux Libertine"/>
              </a:rPr>
              <a:t>связь экономического роста и показателей банковской и финансовой сфер </a:t>
            </a:r>
            <a:endParaRPr lang="ru-RU" sz="2400" dirty="0">
              <a:latin typeface="Linux Libertine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7"/>
          <a:stretch/>
        </p:blipFill>
        <p:spPr>
          <a:xfrm>
            <a:off x="9794397" y="1921683"/>
            <a:ext cx="2217614" cy="42768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8" r="22708" b="27530"/>
          <a:stretch/>
        </p:blipFill>
        <p:spPr>
          <a:xfrm>
            <a:off x="217665" y="1552080"/>
            <a:ext cx="9360000" cy="22706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3" r="22708" b="27275"/>
          <a:stretch/>
        </p:blipFill>
        <p:spPr>
          <a:xfrm>
            <a:off x="217665" y="4244479"/>
            <a:ext cx="9360000" cy="22958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794396" y="6457890"/>
            <a:ext cx="2397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b="0" i="1" dirty="0" smtClean="0">
                <a:effectLst/>
                <a:latin typeface="Linux Libertine"/>
              </a:rPr>
              <a:t>Исходные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8407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1" r="22812" b="27273"/>
          <a:stretch/>
        </p:blipFill>
        <p:spPr>
          <a:xfrm>
            <a:off x="217665" y="1552081"/>
            <a:ext cx="9360000" cy="223578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0" r="22812" b="26764"/>
          <a:stretch/>
        </p:blipFill>
        <p:spPr>
          <a:xfrm>
            <a:off x="217665" y="4244480"/>
            <a:ext cx="9360000" cy="22610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365" y="130042"/>
            <a:ext cx="1179434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Отдельные диаграммы рассеяния: </a:t>
            </a:r>
            <a:endParaRPr lang="en-US" sz="2800" b="1" dirty="0" smtClean="0">
              <a:latin typeface="Linux Libertine"/>
            </a:endParaRPr>
          </a:p>
          <a:p>
            <a:pPr algn="ctr"/>
            <a:r>
              <a:rPr lang="en-US" sz="2000" i="1" dirty="0" smtClean="0">
                <a:latin typeface="Linux Libertine"/>
              </a:rPr>
              <a:t>(</a:t>
            </a:r>
            <a:r>
              <a:rPr lang="ru-RU" sz="2000" i="1" dirty="0" smtClean="0">
                <a:latin typeface="Linux Libertine"/>
              </a:rPr>
              <a:t>с разбивкой по странам</a:t>
            </a:r>
            <a:r>
              <a:rPr lang="en-US" sz="2000" i="1" dirty="0" smtClean="0">
                <a:latin typeface="Linux Libertine"/>
              </a:rPr>
              <a:t>)</a:t>
            </a:r>
            <a:endParaRPr lang="ru-RU" sz="2000" u="sng" dirty="0" smtClean="0">
              <a:latin typeface="Linux Libertine"/>
            </a:endParaRPr>
          </a:p>
          <a:p>
            <a:pPr algn="ctr"/>
            <a:r>
              <a:rPr lang="ru-RU" sz="2000" i="1" dirty="0">
                <a:latin typeface="Linux Libertine"/>
              </a:rPr>
              <a:t>Показатели прологарифмированы по основанию 2 (кроме темпов экономического роста)</a:t>
            </a:r>
            <a:endParaRPr lang="ru-RU" sz="2800" i="1" dirty="0">
              <a:latin typeface="Linux Libertine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7"/>
          <a:stretch/>
        </p:blipFill>
        <p:spPr>
          <a:xfrm>
            <a:off x="9794397" y="1921683"/>
            <a:ext cx="2217614" cy="42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Волатильность,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859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Волатильность,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7" y="640074"/>
            <a:ext cx="7251206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Волатильность,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708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Linux Libertine"/>
              </a:rPr>
              <a:t>Волатильность,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37" y="640074"/>
            <a:ext cx="7296926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 smtClean="0">
                <a:latin typeface="Linux Libertine"/>
              </a:rPr>
              <a:t>Волатильность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25489"/>
              </p:ext>
            </p:extLst>
          </p:nvPr>
        </p:nvGraphicFramePr>
        <p:xfrm>
          <a:off x="600540" y="1084149"/>
          <a:ext cx="10799995" cy="4680007"/>
        </p:xfrm>
        <a:graphic>
          <a:graphicData uri="http://schemas.openxmlformats.org/drawingml/2006/table">
            <a:tbl>
              <a:tblPr/>
              <a:tblGrid>
                <a:gridCol w="1582283">
                  <a:extLst>
                    <a:ext uri="{9D8B030D-6E8A-4147-A177-3AD203B41FA5}">
                      <a16:colId xmlns:a16="http://schemas.microsoft.com/office/drawing/2014/main" val="1870477957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2397440232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1229354198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3150498914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3814978600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724167253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1851239674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339465947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5051650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1471200812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3884351899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4262024301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1471191295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4209370005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2691870021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1257413454"/>
                    </a:ext>
                  </a:extLst>
                </a:gridCol>
                <a:gridCol w="576107">
                  <a:extLst>
                    <a:ext uri="{9D8B030D-6E8A-4147-A177-3AD203B41FA5}">
                      <a16:colId xmlns:a16="http://schemas.microsoft.com/office/drawing/2014/main" val="2447028745"/>
                    </a:ext>
                  </a:extLst>
                </a:gridCol>
              </a:tblGrid>
              <a:tr h="90367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020654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volatility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17741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37180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0,880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571032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414124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0,737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44083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87419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0,078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0,885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25772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0,891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66783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0,979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853396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0,041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6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0,586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1119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0,963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0,964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59858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0,906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0,180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0,976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0,380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26599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0,022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0,931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0,425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0,642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0,923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0,849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0,815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0,061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638614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0,135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0,842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0,435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0,283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142774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0,951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0,777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185448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0,391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983517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9056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0,878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0,329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0,960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0,536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0,866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0,727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0,039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02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Цель, гипотеза, задача</a:t>
            </a:r>
            <a:endParaRPr lang="ru-RU" b="1" dirty="0">
              <a:latin typeface="Linux Libertine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1126584" cy="4316922"/>
          </a:xfrm>
        </p:spPr>
        <p:txBody>
          <a:bodyPr>
            <a:noAutofit/>
          </a:bodyPr>
          <a:lstStyle/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82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объема торгов </a:t>
            </a:r>
            <a:r>
              <a:rPr lang="ru-RU" sz="2800" b="1" dirty="0" smtClean="0">
                <a:latin typeface="Linux Libertine"/>
              </a:rPr>
              <a:t>акций,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2354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объема торгов </a:t>
            </a:r>
            <a:r>
              <a:rPr lang="ru-RU" sz="2800" b="1" dirty="0" smtClean="0">
                <a:latin typeface="Linux Libertine"/>
              </a:rPr>
              <a:t>акций,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6" y="612642"/>
            <a:ext cx="7434087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объема торгов акций,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8368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объема торгов акций,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7" y="640074"/>
            <a:ext cx="7251206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32829"/>
              </p:ext>
            </p:extLst>
          </p:nvPr>
        </p:nvGraphicFramePr>
        <p:xfrm>
          <a:off x="600536" y="1084149"/>
          <a:ext cx="10800008" cy="4680000"/>
        </p:xfrm>
        <a:graphic>
          <a:graphicData uri="http://schemas.openxmlformats.org/drawingml/2006/table">
            <a:tbl>
              <a:tblPr/>
              <a:tblGrid>
                <a:gridCol w="1506248">
                  <a:extLst>
                    <a:ext uri="{9D8B030D-6E8A-4147-A177-3AD203B41FA5}">
                      <a16:colId xmlns:a16="http://schemas.microsoft.com/office/drawing/2014/main" val="1073581170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310249637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877912585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734592866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43276789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47773916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507211677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953663496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10887696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44071625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845220208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074456537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18477169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195304527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978420455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287336912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418477228"/>
                    </a:ext>
                  </a:extLst>
                </a:gridCol>
              </a:tblGrid>
              <a:tr h="8979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8233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value_traded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01804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476919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0,428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1831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517508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0,863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390276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2508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97766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0,356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24705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487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0,081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0,060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15839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43707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0,144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42473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32405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0,859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9717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0,222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29055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0,034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0,970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0,024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0,950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8521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0,057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1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30683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объема торгов акций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7801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Оборачиваемость фондового рынка,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8417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Оборачиваемость фондового рынка,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6" y="626358"/>
            <a:ext cx="7342647" cy="56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Оборачиваемость фондового </a:t>
            </a:r>
            <a:r>
              <a:rPr lang="ru-RU" sz="2800" b="1" dirty="0" smtClean="0">
                <a:latin typeface="Linux Libertine"/>
              </a:rPr>
              <a:t>рынка,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5527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Оборачиваемость фондового </a:t>
            </a:r>
            <a:r>
              <a:rPr lang="ru-RU" sz="2800" b="1" dirty="0" smtClean="0">
                <a:latin typeface="Linux Libertine"/>
              </a:rPr>
              <a:t>рынка,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5" y="640074"/>
            <a:ext cx="7168910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Оборачиваемость фондового рынка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06495"/>
              </p:ext>
            </p:extLst>
          </p:nvPr>
        </p:nvGraphicFramePr>
        <p:xfrm>
          <a:off x="600534" y="1084149"/>
          <a:ext cx="10800008" cy="4634297"/>
        </p:xfrm>
        <a:graphic>
          <a:graphicData uri="http://schemas.openxmlformats.org/drawingml/2006/table">
            <a:tbl>
              <a:tblPr/>
              <a:tblGrid>
                <a:gridCol w="1506248">
                  <a:extLst>
                    <a:ext uri="{9D8B030D-6E8A-4147-A177-3AD203B41FA5}">
                      <a16:colId xmlns:a16="http://schemas.microsoft.com/office/drawing/2014/main" val="1525307221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486119050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86840074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457546234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908170310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046834425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4117961289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060384664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24591375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485354970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749064201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401959936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487528883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3323079564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2414328969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593798679"/>
                    </a:ext>
                  </a:extLst>
                </a:gridCol>
                <a:gridCol w="580860">
                  <a:extLst>
                    <a:ext uri="{9D8B030D-6E8A-4147-A177-3AD203B41FA5}">
                      <a16:colId xmlns:a16="http://schemas.microsoft.com/office/drawing/2014/main" val="1667888192"/>
                    </a:ext>
                  </a:extLst>
                </a:gridCol>
              </a:tblGrid>
              <a:tr h="90259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694415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turnover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97818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02859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539673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719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0,794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0,914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0,062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92683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843723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0,055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96037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0,071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93164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316391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019147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09775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0,036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44362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0,753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0,221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0,422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0,032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0,332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94076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E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0,956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77637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0,259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0,581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0,666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45574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0,043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25626"/>
                  </a:ext>
                </a:extLst>
              </a:tr>
              <a:tr h="21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0,076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63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1126584" cy="4316922"/>
          </a:xfrm>
        </p:spPr>
        <p:txBody>
          <a:bodyPr>
            <a:noAutofit/>
          </a:bodyPr>
          <a:lstStyle/>
          <a:p>
            <a:r>
              <a:rPr lang="ru-RU" sz="2800" dirty="0" smtClean="0"/>
              <a:t>База </a:t>
            </a:r>
            <a:r>
              <a:rPr lang="ru-RU" sz="2800" dirty="0"/>
              <a:t>про показатели мирового </a:t>
            </a:r>
            <a:r>
              <a:rPr lang="ru-RU" sz="2800" dirty="0" smtClean="0"/>
              <a:t>развития </a:t>
            </a:r>
            <a:br>
              <a:rPr lang="ru-RU" sz="2800" dirty="0" smtClean="0"/>
            </a:br>
            <a:r>
              <a:rPr lang="ru-RU" sz="2800" dirty="0" smtClean="0"/>
              <a:t>(</a:t>
            </a:r>
            <a:r>
              <a:rPr lang="en-US" sz="2800" b="1" u="sng" dirty="0"/>
              <a:t>World Development </a:t>
            </a:r>
            <a:r>
              <a:rPr lang="en-US" sz="2800" b="1" u="sng" dirty="0" smtClean="0"/>
              <a:t>Indicators</a:t>
            </a:r>
            <a:r>
              <a:rPr lang="ru-RU" sz="2800" dirty="0" smtClean="0"/>
              <a:t>)</a:t>
            </a:r>
            <a:endParaRPr lang="ru-RU" sz="2800" dirty="0"/>
          </a:p>
          <a:p>
            <a:pPr lvl="1"/>
            <a:r>
              <a:rPr lang="en-US" sz="2400" dirty="0"/>
              <a:t>World Bank, World Development Indicators. 28-03-2024. URL: https://datacatalog.worldbank.org/search/dataset/0037712/World-Development-Indicators</a:t>
            </a:r>
            <a:endParaRPr lang="ru-RU" sz="2400" dirty="0"/>
          </a:p>
          <a:p>
            <a:endParaRPr lang="ru-RU" sz="1100" dirty="0" smtClean="0"/>
          </a:p>
          <a:p>
            <a:r>
              <a:rPr lang="ru-RU" sz="2800" dirty="0" smtClean="0"/>
              <a:t>База про глобальное финансовое развитие </a:t>
            </a:r>
            <a:br>
              <a:rPr lang="ru-RU" sz="2800" dirty="0" smtClean="0"/>
            </a:br>
            <a:r>
              <a:rPr lang="ru-RU" sz="2800" dirty="0" smtClean="0"/>
              <a:t>(</a:t>
            </a:r>
            <a:r>
              <a:rPr lang="en-US" sz="2800" b="1" u="sng" dirty="0"/>
              <a:t>Global Financial Development </a:t>
            </a:r>
            <a:r>
              <a:rPr lang="en-US" sz="2800" b="1" u="sng" dirty="0" smtClean="0"/>
              <a:t>Database</a:t>
            </a:r>
            <a:r>
              <a:rPr lang="ru-RU" sz="2800" dirty="0" smtClean="0"/>
              <a:t>)</a:t>
            </a:r>
          </a:p>
          <a:p>
            <a:pPr lvl="1"/>
            <a:r>
              <a:rPr lang="en-US" sz="2400" dirty="0"/>
              <a:t>World Bank, Global Financial Development Database. September 2022. URL: https://</a:t>
            </a:r>
            <a:r>
              <a:rPr lang="en-US" sz="2400" dirty="0" smtClean="0"/>
              <a:t>www.worldbank.org/en/publication/gfdr/data/global-financial-development-database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36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</a:t>
            </a:r>
            <a:r>
              <a:rPr lang="ru-RU" sz="2800" b="1" dirty="0" smtClean="0">
                <a:latin typeface="Linux Libertine"/>
              </a:rPr>
              <a:t>фондового рынка,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9232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</a:t>
            </a:r>
            <a:r>
              <a:rPr lang="ru-RU" sz="2800" b="1" dirty="0" smtClean="0">
                <a:latin typeface="Linux Libertine"/>
              </a:rPr>
              <a:t>фондового рынка,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6" y="640074"/>
            <a:ext cx="7434087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</a:t>
            </a:r>
            <a:r>
              <a:rPr lang="ru-RU" sz="2800" b="1" dirty="0" smtClean="0">
                <a:latin typeface="Linux Libertine"/>
              </a:rPr>
              <a:t>фондового рынка, </a:t>
            </a:r>
            <a:r>
              <a:rPr lang="ru-RU" sz="2800" b="1" dirty="0">
                <a:latin typeface="Linux Libertine"/>
              </a:rPr>
              <a:t>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41419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</a:t>
            </a:r>
            <a:r>
              <a:rPr lang="ru-RU" sz="2800" b="1" dirty="0" smtClean="0">
                <a:latin typeface="Linux Libertine"/>
              </a:rPr>
              <a:t>фондового рынка, </a:t>
            </a:r>
            <a:r>
              <a:rPr lang="ru-RU" sz="2800" b="1" dirty="0">
                <a:latin typeface="Linux Libertine"/>
              </a:rPr>
              <a:t>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7" y="640074"/>
            <a:ext cx="7251206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фондового рынка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66877"/>
              </p:ext>
            </p:extLst>
          </p:nvPr>
        </p:nvGraphicFramePr>
        <p:xfrm>
          <a:off x="638235" y="1084149"/>
          <a:ext cx="10799997" cy="4679996"/>
        </p:xfrm>
        <a:graphic>
          <a:graphicData uri="http://schemas.openxmlformats.org/drawingml/2006/table">
            <a:tbl>
              <a:tblPr/>
              <a:tblGrid>
                <a:gridCol w="1440605">
                  <a:extLst>
                    <a:ext uri="{9D8B030D-6E8A-4147-A177-3AD203B41FA5}">
                      <a16:colId xmlns:a16="http://schemas.microsoft.com/office/drawing/2014/main" val="20983541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343859845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00104617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888767291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274765949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12094566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4090193412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6290229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465662931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66835497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46513120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902344031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32641247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170403372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713101640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78831850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809890733"/>
                    </a:ext>
                  </a:extLst>
                </a:gridCol>
              </a:tblGrid>
              <a:tr h="92097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492432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marcap_to_gdp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575820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19412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08397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8305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0,353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50218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0,846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0,427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24759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0,751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20503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0,813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76828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0,256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0,677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0,869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58539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68031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0,938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0,019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0,168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218142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0,896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0,158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897791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0,427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80079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84914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0,176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0,556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0,932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134201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0,663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18730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0,234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0,155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8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банковских депозитов,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9595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банковских депозитов,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6" y="640074"/>
            <a:ext cx="7342647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банковских депозитов,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6226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банковских депозитов,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5" y="640074"/>
            <a:ext cx="7168910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банковских депозитов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771080"/>
              </p:ext>
            </p:extLst>
          </p:nvPr>
        </p:nvGraphicFramePr>
        <p:xfrm>
          <a:off x="743987" y="1084149"/>
          <a:ext cx="10584000" cy="4490574"/>
        </p:xfrm>
        <a:graphic>
          <a:graphicData uri="http://schemas.openxmlformats.org/drawingml/2006/table">
            <a:tbl>
              <a:tblPr/>
              <a:tblGrid>
                <a:gridCol w="1368000">
                  <a:extLst>
                    <a:ext uri="{9D8B030D-6E8A-4147-A177-3AD203B41FA5}">
                      <a16:colId xmlns:a16="http://schemas.microsoft.com/office/drawing/2014/main" val="179359037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263241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97607264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399428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6790586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344039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0569249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021793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574129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58278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16436049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876103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21753685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1604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4639885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426248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166452069"/>
                    </a:ext>
                  </a:extLst>
                </a:gridCol>
              </a:tblGrid>
              <a:tr h="73633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724" marR="6724" marT="67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877480"/>
                  </a:ext>
                </a:extLst>
              </a:tr>
              <a:tr h="2982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deposits_to_gdp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3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242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815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4724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0,024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572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0,872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10865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556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015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0,050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462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572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0,399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0,987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128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1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0,996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872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0,668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0,911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7365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0,690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246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0,025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0,078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127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60520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0,030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0,000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53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2" y="2142067"/>
            <a:ext cx="11118272" cy="4316922"/>
          </a:xfrm>
        </p:spPr>
        <p:txBody>
          <a:bodyPr>
            <a:noAutofit/>
          </a:bodyPr>
          <a:lstStyle/>
          <a:p>
            <a:r>
              <a:rPr lang="ru-RU" sz="2800" dirty="0"/>
              <a:t>Из данных источников собрано </a:t>
            </a:r>
            <a:r>
              <a:rPr lang="ru-RU" sz="2800" b="1" u="sng" dirty="0"/>
              <a:t>9 различных показателей</a:t>
            </a:r>
            <a:r>
              <a:rPr lang="ru-RU" sz="2800" dirty="0"/>
              <a:t>, которые в рамках исследования можно разделить на </a:t>
            </a:r>
            <a:r>
              <a:rPr lang="ru-RU" sz="2800" b="1" u="sng" dirty="0"/>
              <a:t>2 </a:t>
            </a:r>
            <a:r>
              <a:rPr lang="ru-RU" sz="2800" b="1" u="sng" dirty="0" smtClean="0"/>
              <a:t>группы</a:t>
            </a:r>
            <a:r>
              <a:rPr lang="ru-RU" sz="2800" dirty="0" smtClean="0"/>
              <a:t>. </a:t>
            </a:r>
          </a:p>
          <a:p>
            <a:r>
              <a:rPr lang="ru-RU" sz="2800" dirty="0" smtClean="0"/>
              <a:t>Первая </a:t>
            </a:r>
            <a:r>
              <a:rPr lang="ru-RU" sz="2800" dirty="0"/>
              <a:t>группа показателей </a:t>
            </a:r>
            <a:r>
              <a:rPr lang="ru-RU" sz="2800" b="1" u="sng" dirty="0"/>
              <a:t>использовалась напрямую</a:t>
            </a:r>
            <a:r>
              <a:rPr lang="ru-RU" sz="2800" dirty="0"/>
              <a:t>, т.е. в том виде в котором представлены в исходниках, и включают: </a:t>
            </a:r>
          </a:p>
          <a:p>
            <a:pPr lvl="1"/>
            <a:r>
              <a:rPr lang="ru-RU" sz="2400" dirty="0"/>
              <a:t>Волатильность цен на акции;</a:t>
            </a:r>
          </a:p>
          <a:p>
            <a:pPr lvl="1"/>
            <a:r>
              <a:rPr lang="ru-RU" sz="2400" dirty="0"/>
              <a:t>Относительный размер активов центрального </a:t>
            </a:r>
            <a:r>
              <a:rPr lang="ru-RU" sz="2400" dirty="0" smtClean="0"/>
              <a:t>банка</a:t>
            </a:r>
            <a:r>
              <a:rPr lang="en-US" sz="2400" dirty="0" smtClean="0"/>
              <a:t> (</a:t>
            </a:r>
            <a:r>
              <a:rPr lang="ru-RU" sz="2400" dirty="0" smtClean="0"/>
              <a:t>к ВВП в %);</a:t>
            </a:r>
            <a:endParaRPr lang="ru-RU" sz="2400" dirty="0"/>
          </a:p>
          <a:p>
            <a:pPr lvl="1"/>
            <a:r>
              <a:rPr lang="ru-RU" sz="2400" dirty="0"/>
              <a:t>Относительный размер банковских </a:t>
            </a:r>
            <a:r>
              <a:rPr lang="ru-RU" sz="2400" dirty="0" smtClean="0"/>
              <a:t>депозитов</a:t>
            </a:r>
            <a:r>
              <a:rPr lang="en-US" sz="2400" dirty="0"/>
              <a:t> (</a:t>
            </a:r>
            <a:r>
              <a:rPr lang="ru-RU" sz="2400" dirty="0"/>
              <a:t>к ВВП в %)</a:t>
            </a:r>
            <a:r>
              <a:rPr lang="ru-RU" sz="2400" dirty="0" smtClean="0"/>
              <a:t>;</a:t>
            </a:r>
            <a:endParaRPr lang="ru-RU" sz="2400" dirty="0"/>
          </a:p>
          <a:p>
            <a:pPr lvl="1"/>
            <a:r>
              <a:rPr lang="ru-RU" sz="2400" dirty="0"/>
              <a:t>Относительный размер широкой денежной </a:t>
            </a:r>
            <a:r>
              <a:rPr lang="ru-RU" sz="2400" dirty="0" smtClean="0"/>
              <a:t>массы</a:t>
            </a:r>
            <a:r>
              <a:rPr lang="en-US" sz="2400" dirty="0"/>
              <a:t> (</a:t>
            </a:r>
            <a:r>
              <a:rPr lang="ru-RU" sz="2400" dirty="0"/>
              <a:t>к ВВП в %)</a:t>
            </a:r>
            <a:r>
              <a:rPr lang="ru-RU" sz="2400" dirty="0" smtClean="0"/>
              <a:t>;</a:t>
            </a:r>
            <a:endParaRPr lang="ru-RU" sz="2400" dirty="0"/>
          </a:p>
          <a:p>
            <a:pPr lvl="1"/>
            <a:r>
              <a:rPr lang="ru-RU" sz="2400" dirty="0"/>
              <a:t>Относительный размер внутренних кредитов частному </a:t>
            </a:r>
            <a:r>
              <a:rPr lang="ru-RU" sz="2400" dirty="0" smtClean="0"/>
              <a:t>сектору</a:t>
            </a:r>
            <a:r>
              <a:rPr lang="en-US" sz="2400" dirty="0"/>
              <a:t> (</a:t>
            </a:r>
            <a:r>
              <a:rPr lang="ru-RU" sz="2400" dirty="0"/>
              <a:t>к ВВП в %)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771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широкой денежной массы,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42170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широкой денежной массы,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6" y="640074"/>
            <a:ext cx="7342647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широкой денежной массы,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2561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широкой денежной массы,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5" y="635502"/>
            <a:ext cx="7168910" cy="55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широкой денежной массы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5194"/>
              </p:ext>
            </p:extLst>
          </p:nvPr>
        </p:nvGraphicFramePr>
        <p:xfrm>
          <a:off x="600540" y="1084149"/>
          <a:ext cx="10799996" cy="4398235"/>
        </p:xfrm>
        <a:graphic>
          <a:graphicData uri="http://schemas.openxmlformats.org/drawingml/2006/table">
            <a:tbl>
              <a:tblPr/>
              <a:tblGrid>
                <a:gridCol w="1440604">
                  <a:extLst>
                    <a:ext uri="{9D8B030D-6E8A-4147-A177-3AD203B41FA5}">
                      <a16:colId xmlns:a16="http://schemas.microsoft.com/office/drawing/2014/main" val="3625596022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76043959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15546959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184632604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637879407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861314300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4234158300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137450191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543762259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102635564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595064118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268368423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033766231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210276248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3268242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28382703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775050891"/>
                    </a:ext>
                  </a:extLst>
                </a:gridCol>
              </a:tblGrid>
              <a:tr h="72623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724" marR="6724" marT="67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27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broad_money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0528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520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0,747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8884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418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0,912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005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361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0,062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0,998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0,149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284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0,002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341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0,020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5763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0,042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0,029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028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0,999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0,064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0,982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2289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0,782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2546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0,921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0,923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107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0,993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0,037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0,951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40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0,979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0,804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786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0,560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26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60520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0,174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0,348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0,005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0,003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724" marR="6724" marT="67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1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3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активов </a:t>
            </a:r>
            <a:r>
              <a:rPr lang="ru-RU" sz="2800" b="1" dirty="0" smtClean="0">
                <a:latin typeface="Linux Libertine"/>
              </a:rPr>
              <a:t>ЦБ, 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0343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активов </a:t>
            </a:r>
            <a:r>
              <a:rPr lang="ru-RU" sz="2800" b="1" dirty="0" smtClean="0">
                <a:latin typeface="Linux Libertine"/>
              </a:rPr>
              <a:t>ЦБ, 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6" y="640074"/>
            <a:ext cx="7342647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9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активов ЦБ,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7545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Относительный размер активов ЦБ,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25" y="640074"/>
            <a:ext cx="7260350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активов ЦБ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07353"/>
              </p:ext>
            </p:extLst>
          </p:nvPr>
        </p:nvGraphicFramePr>
        <p:xfrm>
          <a:off x="600541" y="1084149"/>
          <a:ext cx="10799994" cy="4680004"/>
        </p:xfrm>
        <a:graphic>
          <a:graphicData uri="http://schemas.openxmlformats.org/drawingml/2006/table">
            <a:tbl>
              <a:tblPr/>
              <a:tblGrid>
                <a:gridCol w="1425306">
                  <a:extLst>
                    <a:ext uri="{9D8B030D-6E8A-4147-A177-3AD203B41FA5}">
                      <a16:colId xmlns:a16="http://schemas.microsoft.com/office/drawing/2014/main" val="3980948082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501634856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4194847691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883660667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1617629089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852887572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611139213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023288467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677680038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838399188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408890857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609572971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442266259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181373054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1002403143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026181443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042841211"/>
                    </a:ext>
                  </a:extLst>
                </a:gridCol>
              </a:tblGrid>
              <a:tr h="91224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3077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central_bank_assets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9200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332587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56600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22356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0,271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37652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0,034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367063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0,570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0,015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6291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0,978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9199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0,099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0,187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17980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0,016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0,560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319677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0,869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0,968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729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0,350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0,041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6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2092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09720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0,052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0,303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8755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0,158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0,015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0,740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0,182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0,035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0,734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0,518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0,103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8958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0,847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0,998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0,921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0,010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0,940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17741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0,118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0,759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0,174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786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1118272" cy="4316922"/>
          </a:xfrm>
        </p:spPr>
        <p:txBody>
          <a:bodyPr>
            <a:noAutofit/>
          </a:bodyPr>
          <a:lstStyle/>
          <a:p>
            <a:r>
              <a:rPr lang="ru-RU" sz="2800" dirty="0" smtClean="0"/>
              <a:t>Вторая </a:t>
            </a:r>
            <a:r>
              <a:rPr lang="ru-RU" sz="2800" dirty="0"/>
              <a:t>подгруппа показателей использовалась </a:t>
            </a:r>
            <a:r>
              <a:rPr lang="ru-RU" sz="2800" b="1" u="sng" dirty="0"/>
              <a:t>для расчета производных показатели</a:t>
            </a:r>
            <a:r>
              <a:rPr lang="ru-RU" sz="2800" dirty="0"/>
              <a:t>; в нее входят:</a:t>
            </a:r>
          </a:p>
          <a:p>
            <a:pPr lvl="1"/>
            <a:r>
              <a:rPr lang="ru-RU" sz="2400" dirty="0"/>
              <a:t>Валовой внутренний продукт (текущий курс долл. США) (далее - ВВП</a:t>
            </a:r>
            <a:r>
              <a:rPr lang="ru-RU" sz="2400" dirty="0" smtClean="0"/>
              <a:t>);</a:t>
            </a:r>
            <a:endParaRPr lang="en-US" sz="2400" dirty="0" smtClean="0"/>
          </a:p>
          <a:p>
            <a:pPr lvl="1"/>
            <a:r>
              <a:rPr lang="ru-RU" sz="2400" dirty="0" smtClean="0"/>
              <a:t>ВВП </a:t>
            </a:r>
            <a:r>
              <a:rPr lang="ru-RU" sz="2400" dirty="0"/>
              <a:t>на душу населения, ППС (постоянный курс международных долл. США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на </a:t>
            </a:r>
            <a:r>
              <a:rPr lang="ru-RU" sz="2400" dirty="0"/>
              <a:t>2021 год) (далее – ВВП/душа (ППС, 2021).);</a:t>
            </a:r>
          </a:p>
          <a:p>
            <a:pPr lvl="1"/>
            <a:r>
              <a:rPr lang="ru-RU" sz="2400" dirty="0"/>
              <a:t>Рыночная капитализация компаний, котирующаяся на национальных фондовых биржах (текущий курс долл. США) (далее рыночная капитализация);</a:t>
            </a:r>
          </a:p>
          <a:p>
            <a:pPr lvl="1"/>
            <a:r>
              <a:rPr lang="ru-RU" sz="2400" dirty="0"/>
              <a:t>Объем торгов акций на национальных биржах (текущий курс долл. США) (далее - объем торгов акций</a:t>
            </a:r>
            <a:r>
              <a:rPr lang="ru-RU" sz="2400" dirty="0" smtClean="0"/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931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>
                <a:latin typeface="Linux Libertine"/>
              </a:rPr>
              <a:t>Отн</a:t>
            </a:r>
            <a:r>
              <a:rPr lang="ru-RU" sz="2800" b="1" dirty="0" smtClean="0">
                <a:latin typeface="Linux Libertine"/>
              </a:rPr>
              <a:t>. </a:t>
            </a:r>
            <a:r>
              <a:rPr lang="ru-RU" sz="2800" b="1" dirty="0">
                <a:latin typeface="Linux Libertine"/>
              </a:rPr>
              <a:t>размер внутренних кредитов частному сектору,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5657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b="0" i="1" dirty="0" smtClean="0">
                <a:effectLst/>
                <a:latin typeface="Linux Libertine"/>
              </a:rPr>
              <a:t>Исходные 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>
                <a:latin typeface="Linux Libertine"/>
              </a:rPr>
              <a:t>Отн</a:t>
            </a:r>
            <a:r>
              <a:rPr lang="ru-RU" sz="2800" b="1" dirty="0" smtClean="0">
                <a:latin typeface="Linux Libertine"/>
              </a:rPr>
              <a:t>. </a:t>
            </a:r>
            <a:r>
              <a:rPr lang="ru-RU" sz="2800" b="1" dirty="0">
                <a:latin typeface="Linux Libertine"/>
              </a:rPr>
              <a:t>размер внутренних кредитов частному сектору, </a:t>
            </a:r>
            <a:r>
              <a:rPr lang="ru-RU" sz="2800" b="1" dirty="0" smtClean="0">
                <a:latin typeface="Linux Libertine"/>
              </a:rPr>
              <a:t>1996-2020 гг.</a:t>
            </a:r>
            <a:endParaRPr lang="en-US" sz="2800" b="1" dirty="0" smtClean="0">
              <a:latin typeface="Linux Libertin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6" y="640074"/>
            <a:ext cx="7342647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1" y="923330"/>
            <a:ext cx="8152393" cy="5400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latin typeface="Linux Libertine"/>
              </a:rPr>
              <a:t>Отн</a:t>
            </a:r>
            <a:r>
              <a:rPr lang="ru-RU" sz="2800" b="1" dirty="0">
                <a:latin typeface="Linux Libertine"/>
              </a:rPr>
              <a:t>. размер внутренних кредитов частному сектору, 1996-2020 гг.</a:t>
            </a:r>
            <a:endParaRPr lang="en-US" sz="2800" b="1" dirty="0"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4534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365" y="130042"/>
            <a:ext cx="11794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latin typeface="Linux Libertine"/>
              </a:rPr>
              <a:t>Отн</a:t>
            </a:r>
            <a:r>
              <a:rPr lang="ru-RU" sz="2800" b="1" dirty="0">
                <a:latin typeface="Linux Libertine"/>
              </a:rPr>
              <a:t>. размер внутренних кредитов частному сектору, 1996-2020 гг.</a:t>
            </a:r>
            <a:endParaRPr lang="en-US" sz="2800" b="1" dirty="0">
              <a:latin typeface="Linux Libertin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5" y="640074"/>
            <a:ext cx="7168910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53539" y="5934670"/>
            <a:ext cx="1838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b="0" i="1" dirty="0" smtClean="0">
                <a:effectLst/>
                <a:latin typeface="Linux Libertine"/>
              </a:rPr>
              <a:t> по основанию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365" y="130042"/>
            <a:ext cx="11794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Linux Libertine"/>
              </a:rPr>
              <a:t>Тест </a:t>
            </a:r>
            <a:r>
              <a:rPr lang="ru-RU" sz="2800" b="1" dirty="0" err="1">
                <a:latin typeface="Linux Libertine"/>
              </a:rPr>
              <a:t>Тьюки</a:t>
            </a:r>
            <a:endParaRPr lang="ru-RU" sz="2800" b="1" dirty="0">
              <a:latin typeface="Linux Libertine"/>
            </a:endParaRPr>
          </a:p>
          <a:p>
            <a:pPr algn="ctr"/>
            <a:r>
              <a:rPr lang="ru-RU" sz="2800" b="1" dirty="0">
                <a:latin typeface="Linux Libertine"/>
              </a:rPr>
              <a:t>Относительный размер внутренних кредитов частному сектору</a:t>
            </a:r>
            <a:endParaRPr lang="en-US" sz="2800" b="1" dirty="0" smtClean="0">
              <a:latin typeface="Linux Libertine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01173"/>
              </p:ext>
            </p:extLst>
          </p:nvPr>
        </p:nvGraphicFramePr>
        <p:xfrm>
          <a:off x="600541" y="1254666"/>
          <a:ext cx="10799994" cy="4680004"/>
        </p:xfrm>
        <a:graphic>
          <a:graphicData uri="http://schemas.openxmlformats.org/drawingml/2006/table">
            <a:tbl>
              <a:tblPr/>
              <a:tblGrid>
                <a:gridCol w="1425306">
                  <a:extLst>
                    <a:ext uri="{9D8B030D-6E8A-4147-A177-3AD203B41FA5}">
                      <a16:colId xmlns:a16="http://schemas.microsoft.com/office/drawing/2014/main" val="207065703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889719833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113824514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806650636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1107391134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711290071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135611731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867831870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766486888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094801437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063885386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676823621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1025073717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3097904075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1010465559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2972512902"/>
                    </a:ext>
                  </a:extLst>
                </a:gridCol>
                <a:gridCol w="585918">
                  <a:extLst>
                    <a:ext uri="{9D8B030D-6E8A-4147-A177-3AD203B41FA5}">
                      <a16:colId xmlns:a16="http://schemas.microsoft.com/office/drawing/2014/main" val="4014873048"/>
                    </a:ext>
                  </a:extLst>
                </a:gridCol>
              </a:tblGrid>
              <a:tr h="91224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Названия строк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6642" marR="6642" marT="6642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3787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credit_to_private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40451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9386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0,064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160113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 SAR, China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59904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0,997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2078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0,003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0,195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727761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1945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62299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Korea, Rep.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0,860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357305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Malaysia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0,162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10497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0,386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0,971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590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0,055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4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0,795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731676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0,843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0,994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0,963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33488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0,287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0,993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721731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0,090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0,002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0,997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0,899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195623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Turkiye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0,038  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0,680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0,999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64212"/>
                  </a:ext>
                </a:extLst>
              </a:tr>
              <a:tr h="22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9779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0,000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0,001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-     </a:t>
                      </a:r>
                    </a:p>
                  </a:txBody>
                  <a:tcPr marL="6642" marR="6642" marT="66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1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6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11118271" cy="4316922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Выше упомянутые показатели использовались </a:t>
                </a:r>
                <a:r>
                  <a:rPr lang="ru-RU" sz="2800" b="1" u="sng" dirty="0" smtClean="0"/>
                  <a:t>для расчета следующих показателей: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Темп прироста ВВП/душа </m:t>
                        </m:r>
                        <m:d>
                          <m:d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ППС, 2021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ru-RU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ru-RU" sz="2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ВВП/душа (ППС, 2021)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ВВП/душа (ППС, 2021)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3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Относительный размер объема торгов акций</m:t>
                    </m:r>
                    <m:r>
                      <a:rPr lang="ru-RU" sz="2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Объем торгов акций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ВВП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sz="2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Оборачиваемость фондового рынка= </m:t>
                    </m:r>
                    <m:f>
                      <m:fPr>
                        <m:ctrlPr>
                          <a:rPr lang="ru-RU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Объем торгов акций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Рыночная капитализация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3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Относительный размер </m:t>
                    </m:r>
                    <m:r>
                      <a:rPr lang="ru-RU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фондового рынка</m:t>
                    </m:r>
                    <m:r>
                      <a:rPr lang="ru-RU" sz="2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Рыночная капитализация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ВВП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ru-RU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den>
                    </m:f>
                    <m:r>
                      <a:rPr lang="ru-RU" sz="23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3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11118271" cy="4316922"/>
              </a:xfrm>
              <a:blipFill>
                <a:blip r:embed="rId2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2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991053"/>
            <a:ext cx="11118271" cy="4316922"/>
          </a:xfrm>
        </p:spPr>
        <p:txBody>
          <a:bodyPr>
            <a:noAutofit/>
          </a:bodyPr>
          <a:lstStyle/>
          <a:p>
            <a:r>
              <a:rPr lang="ru-RU" b="1" u="sng" dirty="0" smtClean="0"/>
              <a:t>Характеристика экономического роста:</a:t>
            </a:r>
          </a:p>
          <a:p>
            <a:pPr lvl="1"/>
            <a:r>
              <a:rPr lang="ru-RU" dirty="0" smtClean="0"/>
              <a:t>Годовой темп </a:t>
            </a:r>
            <a:r>
              <a:rPr lang="ru-RU" dirty="0"/>
              <a:t>прироста ВВП на душу населения, ППС в постоянных международных долл. США 2021 года (далее на графиках – «</a:t>
            </a:r>
            <a:r>
              <a:rPr lang="ru-RU" dirty="0" err="1"/>
              <a:t>Growth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 smtClean="0"/>
              <a:t>»).</a:t>
            </a:r>
          </a:p>
          <a:p>
            <a:r>
              <a:rPr lang="ru-RU" b="1" u="sng" dirty="0" smtClean="0"/>
              <a:t>Характеристики </a:t>
            </a:r>
            <a:r>
              <a:rPr lang="ru-RU" b="1" u="sng" dirty="0"/>
              <a:t>банковской </a:t>
            </a:r>
            <a:r>
              <a:rPr lang="ru-RU" b="1" u="sng" dirty="0" smtClean="0"/>
              <a:t>системы:</a:t>
            </a:r>
            <a:endParaRPr lang="ru-RU" b="1" u="sng" dirty="0"/>
          </a:p>
          <a:p>
            <a:pPr lvl="1"/>
            <a:r>
              <a:rPr lang="ru-RU" dirty="0"/>
              <a:t>1) </a:t>
            </a:r>
            <a:r>
              <a:rPr lang="ru-RU" dirty="0" smtClean="0"/>
              <a:t>Относительный размер </a:t>
            </a:r>
            <a:r>
              <a:rPr lang="ru-RU" dirty="0"/>
              <a:t>банковских депозитов </a:t>
            </a:r>
            <a:r>
              <a:rPr lang="ru-RU" dirty="0" smtClean="0"/>
              <a:t>(%) </a:t>
            </a:r>
            <a:r>
              <a:rPr lang="ru-RU" dirty="0"/>
              <a:t>(далее на графиках – «</a:t>
            </a:r>
            <a:r>
              <a:rPr lang="ru-RU" dirty="0" err="1"/>
              <a:t>Deposits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GDP»); </a:t>
            </a:r>
          </a:p>
          <a:p>
            <a:pPr lvl="1"/>
            <a:r>
              <a:rPr lang="ru-RU" dirty="0"/>
              <a:t>2) Относительный размер широкой денежной массы </a:t>
            </a:r>
            <a:r>
              <a:rPr lang="ru-RU" dirty="0" smtClean="0"/>
              <a:t>(%) </a:t>
            </a:r>
            <a:r>
              <a:rPr lang="ru-RU" dirty="0"/>
              <a:t>(далее на графиках – «</a:t>
            </a:r>
            <a:r>
              <a:rPr lang="ru-RU" dirty="0" err="1"/>
              <a:t>Broad</a:t>
            </a:r>
            <a:r>
              <a:rPr lang="ru-RU" dirty="0"/>
              <a:t> </a:t>
            </a:r>
            <a:r>
              <a:rPr lang="ru-RU" dirty="0" err="1"/>
              <a:t>money</a:t>
            </a:r>
            <a:r>
              <a:rPr lang="ru-RU" dirty="0"/>
              <a:t>»); </a:t>
            </a:r>
          </a:p>
          <a:p>
            <a:pPr lvl="1"/>
            <a:r>
              <a:rPr lang="ru-RU" dirty="0"/>
              <a:t>3) Относительный размер активов центрального банка </a:t>
            </a:r>
            <a:r>
              <a:rPr lang="ru-RU" dirty="0" smtClean="0"/>
              <a:t>(%) </a:t>
            </a:r>
            <a:r>
              <a:rPr lang="ru-RU" dirty="0"/>
              <a:t>(далее на графиках – «</a:t>
            </a:r>
            <a:r>
              <a:rPr lang="ru-RU" dirty="0" err="1"/>
              <a:t>Central</a:t>
            </a:r>
            <a:r>
              <a:rPr lang="ru-RU" dirty="0"/>
              <a:t> </a:t>
            </a:r>
            <a:r>
              <a:rPr lang="ru-RU" dirty="0" err="1"/>
              <a:t>bank</a:t>
            </a:r>
            <a:r>
              <a:rPr lang="ru-RU" dirty="0"/>
              <a:t> </a:t>
            </a:r>
            <a:r>
              <a:rPr lang="ru-RU" dirty="0" err="1"/>
              <a:t>assets</a:t>
            </a:r>
            <a:r>
              <a:rPr lang="ru-RU" dirty="0"/>
              <a:t>»); </a:t>
            </a:r>
          </a:p>
          <a:p>
            <a:pPr lvl="1"/>
            <a:r>
              <a:rPr lang="ru-RU" dirty="0"/>
              <a:t>4) Относительный размер внутренних кредитов частному сектору </a:t>
            </a:r>
            <a:r>
              <a:rPr lang="ru-RU" dirty="0" smtClean="0"/>
              <a:t>(%) </a:t>
            </a:r>
            <a:r>
              <a:rPr lang="ru-RU" dirty="0"/>
              <a:t>(далее на графиках – «</a:t>
            </a:r>
            <a:r>
              <a:rPr lang="ru-RU" dirty="0" err="1"/>
              <a:t>Credit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private</a:t>
            </a:r>
            <a:r>
              <a:rPr lang="ru-RU" dirty="0"/>
              <a:t>»).</a:t>
            </a:r>
          </a:p>
          <a:p>
            <a:r>
              <a:rPr lang="ru-RU" b="1" u="sng" dirty="0"/>
              <a:t>Характеристики </a:t>
            </a:r>
            <a:r>
              <a:rPr lang="ru-RU" b="1" u="sng" dirty="0" smtClean="0"/>
              <a:t>финансовой </a:t>
            </a:r>
            <a:r>
              <a:rPr lang="ru-RU" b="1" u="sng" dirty="0"/>
              <a:t>системой :</a:t>
            </a:r>
          </a:p>
          <a:p>
            <a:pPr lvl="1"/>
            <a:r>
              <a:rPr lang="ru-RU" dirty="0" smtClean="0"/>
              <a:t>1</a:t>
            </a:r>
            <a:r>
              <a:rPr lang="ru-RU" dirty="0"/>
              <a:t>) Волатильность цен на акции (далее на графиках – «</a:t>
            </a:r>
            <a:r>
              <a:rPr lang="ru-RU" dirty="0" err="1"/>
              <a:t>Volatility</a:t>
            </a:r>
            <a:r>
              <a:rPr lang="ru-RU" dirty="0"/>
              <a:t>»); </a:t>
            </a:r>
          </a:p>
          <a:p>
            <a:pPr lvl="1"/>
            <a:r>
              <a:rPr lang="ru-RU" dirty="0"/>
              <a:t>2) Относительный размер объема торгов акций </a:t>
            </a:r>
            <a:r>
              <a:rPr lang="ru-RU" dirty="0" smtClean="0"/>
              <a:t>(%) </a:t>
            </a:r>
            <a:r>
              <a:rPr lang="ru-RU" dirty="0"/>
              <a:t>(далее на графиках – «</a:t>
            </a:r>
            <a:r>
              <a:rPr lang="ru-RU" dirty="0" err="1"/>
              <a:t>Value-traded</a:t>
            </a:r>
            <a:r>
              <a:rPr lang="ru-RU" dirty="0"/>
              <a:t>»); </a:t>
            </a:r>
          </a:p>
          <a:p>
            <a:pPr lvl="1"/>
            <a:r>
              <a:rPr lang="ru-RU" dirty="0"/>
              <a:t>3) Оборачиваемость фондового рынка (%) (далее на графиках – «</a:t>
            </a:r>
            <a:r>
              <a:rPr lang="ru-RU" dirty="0" err="1"/>
              <a:t>Turnover</a:t>
            </a:r>
            <a:r>
              <a:rPr lang="ru-RU" dirty="0"/>
              <a:t>»); </a:t>
            </a:r>
          </a:p>
          <a:p>
            <a:pPr lvl="1"/>
            <a:r>
              <a:rPr lang="ru-RU" dirty="0"/>
              <a:t>4) Относительный размер </a:t>
            </a:r>
            <a:r>
              <a:rPr lang="ru-RU" dirty="0" smtClean="0"/>
              <a:t>фондового рынка (%) </a:t>
            </a:r>
            <a:r>
              <a:rPr lang="ru-RU" dirty="0"/>
              <a:t>(далее на графиках – «</a:t>
            </a:r>
            <a:r>
              <a:rPr lang="ru-RU" dirty="0" err="1"/>
              <a:t>MarCap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GDP»).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412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00" b="88750" l="11429" r="88429">
                        <a14:foregroundMark x1="22357" y1="33625" x2="22643" y2="35750"/>
                        <a14:foregroundMark x1="24643" y1="20125" x2="13357" y2="41625"/>
                        <a14:foregroundMark x1="12500" y1="43625" x2="35786" y2="86875"/>
                        <a14:foregroundMark x1="60714" y1="84375" x2="85429" y2="58375"/>
                        <a14:foregroundMark x1="86000" y1="60500" x2="73429" y2="16125"/>
                        <a14:foregroundMark x1="69357" y1="66125" x2="32714" y2="67500"/>
                        <a14:foregroundMark x1="54714" y1="43750" x2="51000" y2="9500"/>
                        <a14:foregroundMark x1="32357" y1="11250" x2="65500" y2="11375"/>
                        <a14:foregroundMark x1="40286" y1="38375" x2="44357" y2="31000"/>
                        <a14:foregroundMark x1="72643" y1="25625" x2="79214" y2="31125"/>
                        <a14:foregroundMark x1="70643" y1="85250" x2="66286" y2="88750"/>
                        <a14:foregroundMark x1="87286" y1="59625" x2="87643" y2="57500"/>
                        <a14:foregroundMark x1="71571" y1="45875" x2="72714" y2="53500"/>
                        <a14:foregroundMark x1="24643" y1="15875" x2="28000" y2="13875"/>
                        <a14:foregroundMark x1="88357" y1="44500" x2="88429" y2="45875"/>
                        <a14:foregroundMark x1="11429" y1="49625" x2="11429" y2="50375"/>
                        <a14:foregroundMark x1="82857" y1="71375" x2="82857" y2="7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6436" r="9715" b="8046"/>
          <a:stretch/>
        </p:blipFill>
        <p:spPr>
          <a:xfrm>
            <a:off x="2953297" y="1770611"/>
            <a:ext cx="8138248" cy="4979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960120" y="2206488"/>
            <a:ext cx="2001001" cy="4278094"/>
          </a:xfrm>
          <a:prstGeom prst="rect">
            <a:avLst/>
          </a:prstGeom>
          <a:ln w="76200">
            <a:solidFill>
              <a:srgbClr val="636EF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Бразилия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Германия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Гонконг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Израиль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Индия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Индонезия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Китай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Малайзия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Россия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Сингапур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США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Таиланд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Турция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Филиппины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Южная Африка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Южная Корея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DengXian"/>
              </a:rPr>
              <a:t>Япония</a:t>
            </a:r>
            <a:endParaRPr lang="ru-RU" sz="1600" dirty="0">
              <a:latin typeface="Times New Roman" panose="02020603050405020304" pitchFamily="18" charset="0"/>
              <a:ea typeface="DengXian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latin typeface="Linux Libertine"/>
              </a:rPr>
              <a:t>данные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189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41737" y="143782"/>
            <a:ext cx="224921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100" b="1" i="0" dirty="0" smtClean="0">
                <a:effectLst/>
                <a:latin typeface="Linux Libertine"/>
              </a:rPr>
              <a:t>Матрица диаграмм рассеяния</a:t>
            </a:r>
            <a:r>
              <a:rPr lang="ru-RU" sz="3100" b="1" dirty="0" smtClean="0">
                <a:latin typeface="Linux Libertine"/>
              </a:rPr>
              <a:t> </a:t>
            </a:r>
          </a:p>
          <a:p>
            <a:r>
              <a:rPr lang="en-US" sz="2700" i="1" dirty="0" smtClean="0">
                <a:latin typeface="Linux Libertine"/>
              </a:rPr>
              <a:t>(</a:t>
            </a:r>
            <a:r>
              <a:rPr lang="ru-RU" sz="2700" i="1" dirty="0" smtClean="0">
                <a:latin typeface="Linux Libertine"/>
              </a:rPr>
              <a:t>с разбивкой по странам</a:t>
            </a:r>
            <a:r>
              <a:rPr lang="en-US" sz="2700" i="1" dirty="0" smtClean="0">
                <a:latin typeface="Linux Libertine"/>
              </a:rPr>
              <a:t>)</a:t>
            </a:r>
          </a:p>
          <a:p>
            <a:endParaRPr lang="en-US" sz="2700" b="0" i="1" dirty="0">
              <a:effectLst/>
              <a:latin typeface="Linux Libertine"/>
            </a:endParaRPr>
          </a:p>
          <a:p>
            <a:r>
              <a:rPr lang="ru-RU" sz="2000" i="1" dirty="0">
                <a:latin typeface="Linux Libertine"/>
              </a:rPr>
              <a:t>гистограммы </a:t>
            </a:r>
            <a:r>
              <a:rPr lang="ru-RU" sz="2000" i="1" dirty="0" smtClean="0">
                <a:latin typeface="Linux Libertine"/>
              </a:rPr>
              <a:t>распределения</a:t>
            </a:r>
            <a:endParaRPr lang="ru-RU" sz="2700" b="0" i="1" dirty="0" smtClean="0">
              <a:effectLst/>
              <a:latin typeface="Linux Libertine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353539" y="5288340"/>
            <a:ext cx="1838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0" i="1" dirty="0" err="1" smtClean="0">
                <a:effectLst/>
                <a:latin typeface="Linux Libertine"/>
              </a:rPr>
              <a:t>Прологариф-мированные</a:t>
            </a:r>
            <a:r>
              <a:rPr lang="ru-RU" sz="1600" b="0" i="1" dirty="0" smtClean="0">
                <a:effectLst/>
                <a:latin typeface="Linux Libertine"/>
              </a:rPr>
              <a:t> по основанию 2</a:t>
            </a:r>
            <a:r>
              <a:rPr lang="en-US" sz="1600" b="0" i="1" dirty="0" smtClean="0">
                <a:effectLst/>
                <a:latin typeface="Linux Libertine"/>
              </a:rPr>
              <a:t> (</a:t>
            </a:r>
            <a:r>
              <a:rPr lang="ru-RU" sz="1600" b="0" i="1" dirty="0" smtClean="0">
                <a:effectLst/>
                <a:latin typeface="Linux Libertine"/>
              </a:rPr>
              <a:t>кроме экономического роста</a:t>
            </a:r>
            <a:r>
              <a:rPr lang="en-US" sz="1600" b="0" i="1" dirty="0" smtClean="0">
                <a:effectLst/>
                <a:latin typeface="Linux Libertine"/>
              </a:rPr>
              <a:t>)</a:t>
            </a:r>
            <a:endParaRPr lang="ru-RU" sz="1600" b="0" i="1" dirty="0" smtClean="0">
              <a:effectLst/>
              <a:latin typeface="Linux Libertine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55368"/>
              </p:ext>
            </p:extLst>
          </p:nvPr>
        </p:nvGraphicFramePr>
        <p:xfrm>
          <a:off x="2490951" y="832796"/>
          <a:ext cx="7862588" cy="539305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673725">
                  <a:extLst>
                    <a:ext uri="{9D8B030D-6E8A-4147-A177-3AD203B41FA5}">
                      <a16:colId xmlns:a16="http://schemas.microsoft.com/office/drawing/2014/main" val="1182665120"/>
                    </a:ext>
                  </a:extLst>
                </a:gridCol>
                <a:gridCol w="1076808">
                  <a:extLst>
                    <a:ext uri="{9D8B030D-6E8A-4147-A177-3AD203B41FA5}">
                      <a16:colId xmlns:a16="http://schemas.microsoft.com/office/drawing/2014/main" val="3505709437"/>
                    </a:ext>
                  </a:extLst>
                </a:gridCol>
                <a:gridCol w="919895">
                  <a:extLst>
                    <a:ext uri="{9D8B030D-6E8A-4147-A177-3AD203B41FA5}">
                      <a16:colId xmlns:a16="http://schemas.microsoft.com/office/drawing/2014/main" val="3621985946"/>
                    </a:ext>
                  </a:extLst>
                </a:gridCol>
                <a:gridCol w="1171608">
                  <a:extLst>
                    <a:ext uri="{9D8B030D-6E8A-4147-A177-3AD203B41FA5}">
                      <a16:colId xmlns:a16="http://schemas.microsoft.com/office/drawing/2014/main" val="1354583518"/>
                    </a:ext>
                  </a:extLst>
                </a:gridCol>
                <a:gridCol w="1171608">
                  <a:extLst>
                    <a:ext uri="{9D8B030D-6E8A-4147-A177-3AD203B41FA5}">
                      <a16:colId xmlns:a16="http://schemas.microsoft.com/office/drawing/2014/main" val="3913751644"/>
                    </a:ext>
                  </a:extLst>
                </a:gridCol>
                <a:gridCol w="1848944">
                  <a:extLst>
                    <a:ext uri="{9D8B030D-6E8A-4147-A177-3AD203B41FA5}">
                      <a16:colId xmlns:a16="http://schemas.microsoft.com/office/drawing/2014/main" val="32928613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 err="1">
                          <a:effectLst/>
                        </a:rPr>
                        <a:t>sum_sq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 err="1">
                          <a:effectLst/>
                        </a:rPr>
                        <a:t>df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F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PR(&gt;F)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Factor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3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C(</a:t>
                      </a:r>
                      <a:r>
                        <a:rPr lang="en-US" sz="1800" b="1" u="none" strike="noStrike" dirty="0" err="1">
                          <a:effectLst/>
                        </a:rPr>
                        <a:t>country_name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>
                          <a:effectLst/>
                        </a:rPr>
                        <a:t>1 </a:t>
                      </a:r>
                      <a:r>
                        <a:rPr lang="ru-RU" sz="1400" u="none" strike="noStrike" dirty="0" smtClean="0">
                          <a:effectLst/>
                        </a:rPr>
                        <a:t>197,30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6,86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growth_rate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71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>
                          <a:effectLst/>
                        </a:rPr>
                        <a:t>4 </a:t>
                      </a:r>
                      <a:r>
                        <a:rPr lang="ru-RU" sz="1400" u="none" strike="noStrike" dirty="0" smtClean="0">
                          <a:effectLst/>
                        </a:rPr>
                        <a:t>449,38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346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C(</a:t>
                      </a:r>
                      <a:r>
                        <a:rPr lang="en-US" sz="1800" b="1" u="none" strike="noStrike" dirty="0" err="1">
                          <a:effectLst/>
                        </a:rPr>
                        <a:t>country_name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36,50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8,58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</a:rPr>
                        <a:t>volatility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2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Residual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108,53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72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C(</a:t>
                      </a:r>
                      <a:r>
                        <a:rPr lang="en-US" sz="1800" b="1" u="none" strike="noStrike" dirty="0" err="1">
                          <a:effectLst/>
                        </a:rPr>
                        <a:t>country_name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794,35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68,14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value_traded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63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Residual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297,29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09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C(country_name)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426,30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65,88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</a:rPr>
                        <a:t>turnover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16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165,00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012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C(country_name)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564,52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87,97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marcap_to_gdp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90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163,64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267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C(country_name)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292,92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166,70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deposits_to_gdp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44,81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4042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C(country_name)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261,33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162,01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broad_money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521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41,13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82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C(</a:t>
                      </a:r>
                      <a:r>
                        <a:rPr lang="en-US" sz="1800" b="1" u="none" strike="noStrike" dirty="0" err="1">
                          <a:effectLst/>
                        </a:rPr>
                        <a:t>country_name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>
                          <a:effectLst/>
                        </a:rPr>
                        <a:t>2 </a:t>
                      </a:r>
                      <a:r>
                        <a:rPr lang="ru-RU" sz="1400" u="none" strike="noStrike" dirty="0" smtClean="0">
                          <a:effectLst/>
                        </a:rPr>
                        <a:t>027,55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92,09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central_bank_assets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65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561,44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23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C(</a:t>
                      </a:r>
                      <a:r>
                        <a:rPr lang="en-US" sz="1800" b="1" u="none" strike="noStrike" dirty="0" err="1">
                          <a:effectLst/>
                        </a:rPr>
                        <a:t>country_name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356,64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131,61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0,00</a:t>
                      </a:r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 err="1">
                          <a:effectLst/>
                        </a:rPr>
                        <a:t>credit_to_private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5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Residual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69,10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smtClean="0">
                          <a:effectLst/>
                        </a:rPr>
                        <a:t> 408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82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4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816</TotalTime>
  <Words>5358</Words>
  <Application>Microsoft Office PowerPoint</Application>
  <PresentationFormat>Широкоэкранный</PresentationFormat>
  <Paragraphs>3010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DengXian</vt:lpstr>
      <vt:lpstr>Linux Libertine</vt:lpstr>
      <vt:lpstr>Arial</vt:lpstr>
      <vt:lpstr>Calibri</vt:lpstr>
      <vt:lpstr>Calibri Light</vt:lpstr>
      <vt:lpstr>Cambria Math</vt:lpstr>
      <vt:lpstr>Times New Roman</vt:lpstr>
      <vt:lpstr>Небеса</vt:lpstr>
      <vt:lpstr>Сравнительный анализ финансовых систем Китая, Индии с 15 другими странами БРИКС, АСЕАН и Запада</vt:lpstr>
      <vt:lpstr>Цель, гипотеза, задача</vt:lpstr>
      <vt:lpstr>данные</vt:lpstr>
      <vt:lpstr>данные</vt:lpstr>
      <vt:lpstr>данные</vt:lpstr>
      <vt:lpstr>данные</vt:lpstr>
      <vt:lpstr>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Клюкин Борис Денисович</dc:creator>
  <cp:lastModifiedBy>Клюкин Борис Денисович</cp:lastModifiedBy>
  <cp:revision>52</cp:revision>
  <dcterms:created xsi:type="dcterms:W3CDTF">2024-11-27T13:47:10Z</dcterms:created>
  <dcterms:modified xsi:type="dcterms:W3CDTF">2025-04-07T15:32:57Z</dcterms:modified>
</cp:coreProperties>
</file>